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1" r:id="rId15"/>
    <p:sldId id="272" r:id="rId16"/>
  </p:sldIdLst>
  <p:sldSz cx="9144000" cy="6858000" type="screen4x3"/>
  <p:notesSz cx="6858000" cy="99472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8B0438EA-489F-4473-BD6B-ED30A97282BE}" type="datetimeFigureOut">
              <a:rPr lang="fr-FR" smtClean="0"/>
              <a:pPr/>
              <a:t>27/04/2018</a:t>
            </a:fld>
            <a:endParaRPr lang="fr-FR"/>
          </a:p>
        </p:txBody>
      </p:sp>
      <p:sp>
        <p:nvSpPr>
          <p:cNvPr id="4" name="Espace réservé de l'image des diapositives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724956"/>
            <a:ext cx="5486400" cy="4476274"/>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5F56B121-D37F-4CCF-A430-492B4B1B16AF}"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F56B121-D37F-4CCF-A430-492B4B1B16AF}" type="slidenum">
              <a:rPr lang="fr-FR" smtClean="0"/>
              <a:pPr/>
              <a:t>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7EF03DE-D571-40ED-B672-EA819DF94055}" type="datetimeFigureOut">
              <a:rPr lang="fr-FR" smtClean="0"/>
              <a:pPr/>
              <a:t>27/04/2018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904A7B9-9A1B-43FB-AAD0-8CE3E4795C6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EF03DE-D571-40ED-B672-EA819DF94055}" type="datetimeFigureOut">
              <a:rPr lang="fr-FR" smtClean="0"/>
              <a:pPr/>
              <a:t>27/04/2018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04A7B9-9A1B-43FB-AAD0-8CE3E4795C6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CA" b="1" dirty="0"/>
              <a:t>Terme de référence pour la désignation des membres issus de la société civile</a:t>
            </a:r>
            <a:r>
              <a:rPr lang="fr-FR" dirty="0"/>
              <a:t/>
            </a:r>
            <a:br>
              <a:rPr lang="fr-FR" dirty="0"/>
            </a:br>
            <a:r>
              <a:rPr lang="fr-CA" dirty="0"/>
              <a:t> </a:t>
            </a:r>
            <a:endParaRPr lang="fr-FR" dirty="0"/>
          </a:p>
        </p:txBody>
      </p:sp>
      <p:sp>
        <p:nvSpPr>
          <p:cNvPr id="3" name="Sous-titre 2"/>
          <p:cNvSpPr>
            <a:spLocks noGrp="1"/>
          </p:cNvSpPr>
          <p:nvPr>
            <p:ph type="subTitle" idx="1"/>
          </p:nvPr>
        </p:nvSpPr>
        <p:spPr/>
        <p:txBody>
          <a:bodyPr/>
          <a:lstStyle/>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CA" b="1" dirty="0" smtClean="0"/>
              <a:t>7 - Alternance</a:t>
            </a:r>
            <a:r>
              <a:rPr lang="fr-FR" dirty="0"/>
              <a:t/>
            </a:r>
            <a:br>
              <a:rPr lang="fr-FR" dirty="0"/>
            </a:br>
            <a:endParaRPr lang="fr-FR" dirty="0"/>
          </a:p>
        </p:txBody>
      </p:sp>
      <p:sp>
        <p:nvSpPr>
          <p:cNvPr id="3" name="Espace réservé du contenu 2"/>
          <p:cNvSpPr>
            <a:spLocks noGrp="1"/>
          </p:cNvSpPr>
          <p:nvPr>
            <p:ph idx="1"/>
          </p:nvPr>
        </p:nvSpPr>
        <p:spPr/>
        <p:txBody>
          <a:bodyPr>
            <a:normAutofit fontScale="77500" lnSpcReduction="20000"/>
          </a:bodyPr>
          <a:lstStyle/>
          <a:p>
            <a:pPr algn="just"/>
            <a:r>
              <a:rPr lang="fr-CA" dirty="0"/>
              <a:t>Les questions liées à la capacité ne devront pas être une raison de garder le statut quo. Les représentants qui ont siégés suffisamment longtemps (plus de 2 mandats) au HCN doivent céder la représentation aux autres membres</a:t>
            </a:r>
            <a:r>
              <a:rPr lang="fr-CA" dirty="0" smtClean="0"/>
              <a:t>.</a:t>
            </a:r>
            <a:endParaRPr lang="fr-FR" dirty="0" smtClean="0"/>
          </a:p>
          <a:p>
            <a:pPr algn="just"/>
            <a:endParaRPr lang="fr-FR" dirty="0"/>
          </a:p>
          <a:p>
            <a:pPr algn="just"/>
            <a:r>
              <a:rPr lang="fr-CA" dirty="0" smtClean="0"/>
              <a:t>Dans </a:t>
            </a:r>
            <a:r>
              <a:rPr lang="fr-CA" dirty="0"/>
              <a:t>le cadre de la représentation au sein du HCN, l’alternance est de mise. Même si les statuts constitutifs ont été changés, les représentants ayant réalisés 2 mandats consécutifs ne peuvent plus siéger pour un 3eme mandat. Ils devront attendre qu’un mandat soit passé pour pouvoir devenir candidat à nouveau.</a:t>
            </a:r>
            <a:endParaRPr lang="fr-FR" dirty="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CA" b="1" dirty="0" smtClean="0"/>
              <a:t>8 - Diversité</a:t>
            </a:r>
            <a:r>
              <a:rPr lang="fr-FR" dirty="0"/>
              <a:t/>
            </a:r>
            <a:br>
              <a:rPr lang="fr-FR" dirty="0"/>
            </a:br>
            <a:endParaRPr lang="fr-FR" dirty="0"/>
          </a:p>
        </p:txBody>
      </p:sp>
      <p:sp>
        <p:nvSpPr>
          <p:cNvPr id="3" name="Espace réservé du contenu 2"/>
          <p:cNvSpPr>
            <a:spLocks noGrp="1"/>
          </p:cNvSpPr>
          <p:nvPr>
            <p:ph idx="1"/>
          </p:nvPr>
        </p:nvSpPr>
        <p:spPr/>
        <p:txBody>
          <a:bodyPr/>
          <a:lstStyle/>
          <a:p>
            <a:pPr algn="just"/>
            <a:r>
              <a:rPr lang="fr-CA" dirty="0"/>
              <a:t>La représentation féminine est encouragée au sein du HCN. Les organisations de la société civile sont encouragées à présenter des femmes comme représentante. </a:t>
            </a:r>
            <a:endParaRPr lang="fr-FR" dirty="0"/>
          </a:p>
          <a:p>
            <a:pPr>
              <a:buNone/>
            </a:pPr>
            <a:endParaRPr lang="fr-FR" dirty="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CA" b="1" dirty="0" smtClean="0"/>
              <a:t>9 - Méthode </a:t>
            </a:r>
            <a:r>
              <a:rPr lang="fr-CA" b="1" dirty="0"/>
              <a:t>de sélection</a:t>
            </a:r>
            <a:r>
              <a:rPr lang="fr-FR" dirty="0"/>
              <a:t/>
            </a:r>
            <a:br>
              <a:rPr lang="fr-FR" dirty="0"/>
            </a:br>
            <a:endParaRPr lang="fr-FR" dirty="0"/>
          </a:p>
        </p:txBody>
      </p:sp>
      <p:sp>
        <p:nvSpPr>
          <p:cNvPr id="3" name="Espace réservé du contenu 2"/>
          <p:cNvSpPr>
            <a:spLocks noGrp="1"/>
          </p:cNvSpPr>
          <p:nvPr>
            <p:ph idx="1"/>
          </p:nvPr>
        </p:nvSpPr>
        <p:spPr/>
        <p:txBody>
          <a:bodyPr>
            <a:normAutofit fontScale="77500" lnSpcReduction="20000"/>
          </a:bodyPr>
          <a:lstStyle/>
          <a:p>
            <a:r>
              <a:rPr lang="fr-CA" b="1" i="1" dirty="0"/>
              <a:t>La supervision et la </a:t>
            </a:r>
            <a:r>
              <a:rPr lang="fr-CA" b="1" i="1" dirty="0" smtClean="0"/>
              <a:t>logistique</a:t>
            </a:r>
            <a:endParaRPr lang="fr-FR" dirty="0" smtClean="0"/>
          </a:p>
          <a:p>
            <a:pPr algn="just"/>
            <a:endParaRPr lang="fr-FR" dirty="0"/>
          </a:p>
          <a:p>
            <a:pPr algn="just">
              <a:buNone/>
            </a:pPr>
            <a:r>
              <a:rPr lang="fr-FR" dirty="0" smtClean="0"/>
              <a:t>	</a:t>
            </a:r>
            <a:r>
              <a:rPr lang="fr-CA" dirty="0" smtClean="0"/>
              <a:t>La </a:t>
            </a:r>
            <a:r>
              <a:rPr lang="fr-CA" dirty="0"/>
              <a:t>sélection ou l’élection des membres de la société civile est supervisée par le STP de l’ITIE Tchad conformément à l’exigence 1.4.a qui mentionne que le Gouvernement doit s’assurer que l’invitation à participer au MSG soit ouverte et que les parties prenantes sont représentées de manière adéquate. </a:t>
            </a:r>
          </a:p>
          <a:p>
            <a:pPr algn="just">
              <a:buNone/>
            </a:pPr>
            <a:endParaRPr lang="fr-FR" dirty="0"/>
          </a:p>
          <a:p>
            <a:pPr algn="just">
              <a:buNone/>
            </a:pPr>
            <a:r>
              <a:rPr lang="fr-CA" dirty="0" smtClean="0"/>
              <a:t>	Les </a:t>
            </a:r>
            <a:r>
              <a:rPr lang="fr-CA" dirty="0"/>
              <a:t>membres de la société civile sont libres de choisir leurs représentants. Le rôle du STP est de faciliter le processus de sélection notamment au niveau logistique.</a:t>
            </a:r>
            <a:endParaRPr lang="fr-FR" dirty="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b="1" i="1" dirty="0" smtClean="0"/>
              <a:t>Invitation ouverte</a:t>
            </a:r>
            <a:endParaRPr lang="fr-FR" dirty="0"/>
          </a:p>
        </p:txBody>
      </p:sp>
      <p:sp>
        <p:nvSpPr>
          <p:cNvPr id="3" name="Espace réservé du contenu 2"/>
          <p:cNvSpPr>
            <a:spLocks noGrp="1"/>
          </p:cNvSpPr>
          <p:nvPr>
            <p:ph idx="1"/>
          </p:nvPr>
        </p:nvSpPr>
        <p:spPr/>
        <p:txBody>
          <a:bodyPr>
            <a:normAutofit fontScale="25000" lnSpcReduction="20000"/>
          </a:bodyPr>
          <a:lstStyle/>
          <a:p>
            <a:endParaRPr lang="fr-FR" dirty="0"/>
          </a:p>
          <a:p>
            <a:pPr algn="just"/>
            <a:r>
              <a:rPr lang="fr-CA" sz="7200" dirty="0">
                <a:latin typeface="Arial" pitchFamily="34" charset="0"/>
                <a:cs typeface="Arial" pitchFamily="34" charset="0"/>
              </a:rPr>
              <a:t>Le STP doit s’assurer que l’invitation soit ouverte à l’ensemble de la société civile selon la cartographie adoptée. Une invitation par voie de presse est vivement recommandée. Dans l’invitation par voie de presse, le STP peut spécifier l’identité des sociétés civiles de chaque sous-groupe. Toutefois, il sera important de mentionner que s’il y a des organisations de la société civile actives qui n’ont pas été répertoriées dans les sous-groupes, elles pourront se manifester auprès du STP pour être prises en compte. </a:t>
            </a:r>
            <a:endParaRPr lang="fr-FR" sz="7200" dirty="0">
              <a:latin typeface="Arial" pitchFamily="34" charset="0"/>
              <a:cs typeface="Arial" pitchFamily="34" charset="0"/>
            </a:endParaRPr>
          </a:p>
          <a:p>
            <a:pPr algn="just"/>
            <a:r>
              <a:rPr lang="fr-CA" sz="7200" dirty="0">
                <a:latin typeface="Arial" pitchFamily="34" charset="0"/>
                <a:cs typeface="Arial" pitchFamily="34" charset="0"/>
              </a:rPr>
              <a:t>Le STP doit s’assurer que les intervenants répertoriés dans la cartographie de la société civile soient tous présents. Des relances d’invitation par courrier, courriel et téléphone doivent être documentés. Les intervenants répertoriés par la cartographie sont :</a:t>
            </a:r>
            <a:endParaRPr lang="fr-FR" sz="7200" dirty="0">
              <a:latin typeface="Arial" pitchFamily="34" charset="0"/>
              <a:cs typeface="Arial" pitchFamily="34" charset="0"/>
            </a:endParaRPr>
          </a:p>
          <a:p>
            <a:pPr lvl="0" algn="just"/>
            <a:r>
              <a:rPr lang="fr-CA" sz="7200" dirty="0">
                <a:latin typeface="Arial" pitchFamily="34" charset="0"/>
                <a:cs typeface="Arial" pitchFamily="34" charset="0"/>
              </a:rPr>
              <a:t>Pour les industries extractives : l’ensemble des membres de la Coalition PCQVP, le </a:t>
            </a:r>
            <a:r>
              <a:rPr lang="fr-CA" sz="7200" dirty="0" err="1">
                <a:latin typeface="Arial" pitchFamily="34" charset="0"/>
                <a:cs typeface="Arial" pitchFamily="34" charset="0"/>
              </a:rPr>
              <a:t>Gramp</a:t>
            </a:r>
            <a:r>
              <a:rPr lang="fr-CA" sz="7200" dirty="0">
                <a:latin typeface="Arial" pitchFamily="34" charset="0"/>
                <a:cs typeface="Arial" pitchFamily="34" charset="0"/>
              </a:rPr>
              <a:t> Tc, la CELIAF, l’APAD, </a:t>
            </a:r>
            <a:r>
              <a:rPr lang="fr-CA" sz="7200" dirty="0" smtClean="0">
                <a:latin typeface="Arial" pitchFamily="34" charset="0"/>
                <a:cs typeface="Arial" pitchFamily="34" charset="0"/>
              </a:rPr>
              <a:t>l’URPT, </a:t>
            </a:r>
            <a:r>
              <a:rPr lang="fr-CA" sz="7200" dirty="0">
                <a:latin typeface="Arial" pitchFamily="34" charset="0"/>
                <a:cs typeface="Arial" pitchFamily="34" charset="0"/>
              </a:rPr>
              <a:t>la Commission épiscopale (nationale), </a:t>
            </a:r>
            <a:endParaRPr lang="fr-FR" sz="7200" dirty="0">
              <a:latin typeface="Arial" pitchFamily="34" charset="0"/>
              <a:cs typeface="Arial" pitchFamily="34" charset="0"/>
            </a:endParaRPr>
          </a:p>
          <a:p>
            <a:pPr lvl="0" algn="just"/>
            <a:r>
              <a:rPr lang="fr-CA" sz="7200" dirty="0">
                <a:latin typeface="Arial" pitchFamily="34" charset="0"/>
                <a:cs typeface="Arial" pitchFamily="34" charset="0"/>
              </a:rPr>
              <a:t>Pour les organismes des Droits de l’Homme : ATPDH, LTDH, AFJT, APLFT, ACAT Tchad, ALCOMET </a:t>
            </a:r>
            <a:endParaRPr lang="fr-FR" sz="7200" dirty="0">
              <a:latin typeface="Arial" pitchFamily="34" charset="0"/>
              <a:cs typeface="Arial" pitchFamily="34" charset="0"/>
            </a:endParaRPr>
          </a:p>
          <a:p>
            <a:pPr lvl="0" algn="just"/>
            <a:r>
              <a:rPr lang="fr-CA" sz="7200" dirty="0">
                <a:latin typeface="Arial" pitchFamily="34" charset="0"/>
                <a:cs typeface="Arial" pitchFamily="34" charset="0"/>
              </a:rPr>
              <a:t>Pour les syndicats : UST, CLTT, CIST</a:t>
            </a:r>
            <a:endParaRPr lang="fr-FR" sz="7200" dirty="0">
              <a:latin typeface="Arial" pitchFamily="34" charset="0"/>
              <a:cs typeface="Arial" pitchFamily="34" charset="0"/>
            </a:endParaRPr>
          </a:p>
          <a:p>
            <a:pPr lvl="0" algn="just"/>
            <a:r>
              <a:rPr lang="fr-CA" sz="7200" dirty="0">
                <a:latin typeface="Arial" pitchFamily="34" charset="0"/>
                <a:cs typeface="Arial" pitchFamily="34" charset="0"/>
              </a:rPr>
              <a:t>Pour les ONG internationales : SWISSAID, MISEREOR, CRS, OXFAM</a:t>
            </a:r>
            <a:endParaRPr lang="fr-FR" sz="7200" dirty="0">
              <a:latin typeface="Arial" pitchFamily="34" charset="0"/>
              <a:cs typeface="Arial" pitchFamily="34" charset="0"/>
            </a:endParaRPr>
          </a:p>
          <a:p>
            <a:pPr lvl="0" algn="just"/>
            <a:r>
              <a:rPr lang="fr-CA" sz="7200" dirty="0">
                <a:latin typeface="Arial" pitchFamily="34" charset="0"/>
                <a:cs typeface="Arial" pitchFamily="34" charset="0"/>
              </a:rPr>
              <a:t>Pour les associations œuvrant dans les industries extractives au niveau régional: RESAP, CPPN, CPPL, CDJP </a:t>
            </a:r>
            <a:endParaRPr lang="fr-FR" sz="7200" dirty="0">
              <a:latin typeface="Arial" pitchFamily="34" charset="0"/>
              <a:cs typeface="Arial" pitchFamily="34" charset="0"/>
            </a:endParaRPr>
          </a:p>
          <a:p>
            <a:pPr algn="just"/>
            <a:endParaRPr lang="fr-FR" sz="7200"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CA" sz="2800" b="1" i="1" dirty="0" smtClean="0"/>
              <a:t>Les candidats et le choix des représentants</a:t>
            </a:r>
            <a:r>
              <a:rPr lang="fr-FR" sz="2800" dirty="0" smtClean="0"/>
              <a:t/>
            </a:r>
            <a:br>
              <a:rPr lang="fr-FR" sz="2800" dirty="0" smtClean="0"/>
            </a:br>
            <a:r>
              <a:rPr lang="fr-FR" sz="2800" dirty="0" smtClean="0"/>
              <a:t>suite</a:t>
            </a:r>
            <a:endParaRPr lang="fr-FR" sz="2800" dirty="0"/>
          </a:p>
        </p:txBody>
      </p:sp>
      <p:sp>
        <p:nvSpPr>
          <p:cNvPr id="3" name="Espace réservé du contenu 2"/>
          <p:cNvSpPr>
            <a:spLocks noGrp="1"/>
          </p:cNvSpPr>
          <p:nvPr>
            <p:ph idx="1"/>
          </p:nvPr>
        </p:nvSpPr>
        <p:spPr/>
        <p:txBody>
          <a:bodyPr>
            <a:normAutofit fontScale="77500" lnSpcReduction="20000"/>
          </a:bodyPr>
          <a:lstStyle/>
          <a:p>
            <a:pPr algn="just"/>
            <a:r>
              <a:rPr lang="fr-CA" dirty="0"/>
              <a:t>Pour les sous-groupes qui auront deux (2) représentants, un premier tour est organisé pour obtenir les 3 premiers candidats. Un tour final est organisé dans la même séance et les deux premiers seront désignés représentants. Le sous-groupe et le STP peuvent organiser autant de rounds durant la séance pour désigner les représentants</a:t>
            </a:r>
            <a:r>
              <a:rPr lang="fr-CA" dirty="0" smtClean="0"/>
              <a:t>.</a:t>
            </a:r>
          </a:p>
          <a:p>
            <a:pPr algn="just">
              <a:buNone/>
            </a:pPr>
            <a:endParaRPr lang="fr-FR" dirty="0"/>
          </a:p>
          <a:p>
            <a:pPr algn="just"/>
            <a:r>
              <a:rPr lang="fr-CA" dirty="0"/>
              <a:t>En cas d’égalité pour dans tous les cas de figures, les critères de diversité et d’alternance désigneront les élus. Par exemple, entre 2 candidats ayant obtenus un même score, c’est celui qui n’a jamais siégé au HCN qui est choisi. Si l’un des candidats en ex aequo est une femme, c’est elle qui sera choisie. </a:t>
            </a:r>
            <a:endParaRPr lang="fr-FR" dirty="0"/>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lstStyle/>
          <a:p>
            <a:pPr algn="just"/>
            <a:r>
              <a:rPr lang="fr-CA" dirty="0"/>
              <a:t>Enfin, un procès-verbal par sous-groupe est établi par le STP pour illustrer le déroulement des élections et les scores obtenus.</a:t>
            </a:r>
            <a:endParaRPr lang="fr-FR" dirty="0"/>
          </a:p>
          <a:p>
            <a:endParaRPr lang="fr-CA" dirty="0" smtClean="0"/>
          </a:p>
          <a:p>
            <a:pPr>
              <a:buNone/>
            </a:pPr>
            <a:endParaRPr lang="fr-FR" dirty="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CA" b="1" dirty="0" smtClean="0"/>
              <a:t>I</a:t>
            </a:r>
            <a:r>
              <a:rPr lang="fr-FR" b="1" dirty="0" smtClean="0"/>
              <a:t>- </a:t>
            </a:r>
            <a:r>
              <a:rPr lang="fr-CA" b="1" dirty="0" smtClean="0"/>
              <a:t>Fondement </a:t>
            </a:r>
            <a:r>
              <a:rPr lang="fr-CA" b="1" dirty="0"/>
              <a:t>de la participation de la société civile à l’ITIE</a:t>
            </a:r>
            <a:r>
              <a:rPr lang="fr-FR" dirty="0"/>
              <a:t/>
            </a:r>
            <a:br>
              <a:rPr lang="fr-FR" dirty="0"/>
            </a:br>
            <a:endParaRPr lang="fr-FR" dirty="0"/>
          </a:p>
        </p:txBody>
      </p:sp>
      <p:sp>
        <p:nvSpPr>
          <p:cNvPr id="3" name="Espace réservé du contenu 2"/>
          <p:cNvSpPr>
            <a:spLocks noGrp="1"/>
          </p:cNvSpPr>
          <p:nvPr>
            <p:ph idx="1"/>
          </p:nvPr>
        </p:nvSpPr>
        <p:spPr/>
        <p:txBody>
          <a:bodyPr>
            <a:normAutofit fontScale="85000" lnSpcReduction="20000"/>
          </a:bodyPr>
          <a:lstStyle/>
          <a:p>
            <a:pPr algn="just"/>
            <a:r>
              <a:rPr lang="fr-CA" dirty="0"/>
              <a:t>La participation de la société civile constitue un élément fondamental pour atteindre les objectifs de l’ITIE, et notamment le Principe 4, qui stipule que « la compréhension du public des revenus et des dépenses des gouvernements sur la durée est susceptible de contribuer au débat public et de faciliter le choix d’options appropriées et réalistes favorisant le développement durable ».</a:t>
            </a:r>
            <a:endParaRPr lang="fr-FR" dirty="0"/>
          </a:p>
          <a:p>
            <a:pPr algn="just"/>
            <a:r>
              <a:rPr lang="fr-CA" dirty="0"/>
              <a:t>Autrement dit, la participation de la société civile à l’ITIE est dans un but ultime de contribuer au débat public sur la Gouvernance du secteur extractif afin d’assurer la compréhension du secteur par la population.</a:t>
            </a:r>
            <a:endParaRPr lang="fr-FR"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CA" b="1" dirty="0" smtClean="0"/>
              <a:t>2 - Rôle </a:t>
            </a:r>
            <a:r>
              <a:rPr lang="fr-CA" b="1" dirty="0"/>
              <a:t>au sein du HCN </a:t>
            </a:r>
            <a:r>
              <a:rPr lang="fr-FR" dirty="0"/>
              <a:t/>
            </a:r>
            <a:br>
              <a:rPr lang="fr-FR" dirty="0"/>
            </a:br>
            <a:endParaRPr lang="fr-FR" dirty="0"/>
          </a:p>
        </p:txBody>
      </p:sp>
      <p:sp>
        <p:nvSpPr>
          <p:cNvPr id="3" name="Espace réservé du contenu 2"/>
          <p:cNvSpPr>
            <a:spLocks noGrp="1"/>
          </p:cNvSpPr>
          <p:nvPr>
            <p:ph idx="1"/>
          </p:nvPr>
        </p:nvSpPr>
        <p:spPr/>
        <p:txBody>
          <a:bodyPr>
            <a:normAutofit fontScale="92500" lnSpcReduction="20000"/>
          </a:bodyPr>
          <a:lstStyle/>
          <a:p>
            <a:pPr algn="just"/>
            <a:r>
              <a:rPr lang="fr-CA" dirty="0"/>
              <a:t>Les représentants de la société civile au HCN auront à approuver les plans de travail du STP, les termes de référence de l’Administrateur Indépendant (AI), la sélection de l’AI, et l’approbation du rapport ITIE</a:t>
            </a:r>
            <a:r>
              <a:rPr lang="fr-CA" dirty="0" smtClean="0"/>
              <a:t>.</a:t>
            </a:r>
          </a:p>
          <a:p>
            <a:pPr algn="just">
              <a:buNone/>
            </a:pPr>
            <a:endParaRPr lang="fr-FR" dirty="0"/>
          </a:p>
          <a:p>
            <a:pPr algn="just"/>
            <a:r>
              <a:rPr lang="fr-CA" dirty="0"/>
              <a:t>Ce rôle est lié à l’approbation, ce n’est ni lié à la conception qui appartient au Secrétariat Technique Permanent (STP), ni au contrôle ou à la supervision qui appartient à un cabinet d’audit indépendant ou à l’inspection de l’État. </a:t>
            </a:r>
            <a:endParaRPr lang="fr-FR" dirty="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b="1" dirty="0"/>
              <a:t> </a:t>
            </a:r>
            <a:r>
              <a:rPr lang="fr-FR" dirty="0"/>
              <a:t/>
            </a:r>
            <a:br>
              <a:rPr lang="fr-FR" dirty="0"/>
            </a:br>
            <a:r>
              <a:rPr lang="fr-FR" dirty="0" smtClean="0"/>
              <a:t>3 - </a:t>
            </a:r>
            <a:r>
              <a:rPr lang="fr-CA" b="1" dirty="0" smtClean="0"/>
              <a:t>Cartographie</a:t>
            </a:r>
            <a:r>
              <a:rPr lang="fr-CA" b="1" dirty="0"/>
              <a:t> </a:t>
            </a:r>
            <a:r>
              <a:rPr lang="fr-FR" dirty="0"/>
              <a:t/>
            </a:r>
            <a:br>
              <a:rPr lang="fr-FR" dirty="0"/>
            </a:br>
            <a:endParaRPr lang="fr-FR" dirty="0"/>
          </a:p>
        </p:txBody>
      </p:sp>
      <p:sp>
        <p:nvSpPr>
          <p:cNvPr id="3" name="Espace réservé du contenu 2"/>
          <p:cNvSpPr>
            <a:spLocks noGrp="1"/>
          </p:cNvSpPr>
          <p:nvPr>
            <p:ph idx="1"/>
          </p:nvPr>
        </p:nvSpPr>
        <p:spPr/>
        <p:txBody>
          <a:bodyPr>
            <a:normAutofit fontScale="55000" lnSpcReduction="20000"/>
          </a:bodyPr>
          <a:lstStyle/>
          <a:p>
            <a:pPr algn="just"/>
            <a:r>
              <a:rPr lang="fr-CA" dirty="0"/>
              <a:t>représentation des membres issues de la société civile au sein du HCN correspond à la représentativité de la cartographie des acteurs actifs au Tchad. Préalablement à ces termes de référence, l’auto évaluation de Novembre 2017 et la réunion de consultation de la société </a:t>
            </a:r>
            <a:r>
              <a:rPr lang="fr-CA" dirty="0" smtClean="0"/>
              <a:t>civile du </a:t>
            </a:r>
            <a:r>
              <a:rPr lang="fr-CA" dirty="0"/>
              <a:t>01 mars 2018 au STP ITIE</a:t>
            </a:r>
            <a:r>
              <a:rPr lang="fr-CA" dirty="0" smtClean="0"/>
              <a:t>.</a:t>
            </a:r>
            <a:endParaRPr lang="fr-FR" dirty="0" smtClean="0"/>
          </a:p>
          <a:p>
            <a:pPr algn="just"/>
            <a:r>
              <a:rPr lang="fr-CA" dirty="0" smtClean="0"/>
              <a:t>Cette </a:t>
            </a:r>
            <a:r>
              <a:rPr lang="fr-CA" dirty="0"/>
              <a:t>cartographie établie que les organisations de la société civile se répartisse comme suit : </a:t>
            </a:r>
            <a:endParaRPr lang="fr-FR" dirty="0"/>
          </a:p>
          <a:p>
            <a:pPr lvl="0" algn="just"/>
            <a:r>
              <a:rPr lang="fr-CA" dirty="0"/>
              <a:t>Les organisations œuvrant dans les industries extractives au niveau national</a:t>
            </a:r>
            <a:endParaRPr lang="fr-FR" dirty="0"/>
          </a:p>
          <a:p>
            <a:pPr lvl="0" algn="just"/>
            <a:r>
              <a:rPr lang="fr-CA" dirty="0"/>
              <a:t>Les associations œuvrant pour les Droits de l’Homme,</a:t>
            </a:r>
            <a:endParaRPr lang="fr-FR" dirty="0"/>
          </a:p>
          <a:p>
            <a:pPr lvl="0" algn="just"/>
            <a:r>
              <a:rPr lang="fr-CA" dirty="0"/>
              <a:t>Les ONG internationales,</a:t>
            </a:r>
            <a:endParaRPr lang="fr-FR" dirty="0"/>
          </a:p>
          <a:p>
            <a:pPr lvl="0" algn="just"/>
            <a:r>
              <a:rPr lang="fr-CA" dirty="0"/>
              <a:t>Les Syndicats des travailleurs,</a:t>
            </a:r>
            <a:endParaRPr lang="fr-FR" dirty="0"/>
          </a:p>
          <a:p>
            <a:pPr lvl="0" algn="just"/>
            <a:r>
              <a:rPr lang="fr-CA" dirty="0"/>
              <a:t>Et les associations de la société civile le secteur extractif au niveau régional</a:t>
            </a:r>
            <a:endParaRPr lang="fr-FR" dirty="0"/>
          </a:p>
          <a:p>
            <a:pPr algn="just">
              <a:buNone/>
            </a:pPr>
            <a:r>
              <a:rPr lang="fr-CA" dirty="0"/>
              <a:t> </a:t>
            </a:r>
            <a:endParaRPr lang="fr-FR" dirty="0"/>
          </a:p>
          <a:p>
            <a:pPr algn="just"/>
            <a:r>
              <a:rPr lang="fr-CA" dirty="0"/>
              <a:t>Selon les membres de la société civile consultés, en termes d’envergure, les associations dans les industries extractives au niveau national et dans les Droits de l’Homme sont plus grandes en nombre. C’est la raison pour laquelle ces groupes seront représentés par 2 membres respectivement au HCN. Les autres groupent auront un représentant chacun.</a:t>
            </a:r>
            <a:endParaRPr lang="fr-FR" dirty="0"/>
          </a:p>
          <a:p>
            <a:pPr algn="just"/>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CA" b="1" dirty="0" smtClean="0"/>
              <a:t>4 - </a:t>
            </a:r>
            <a:r>
              <a:rPr lang="fr-CA" b="1" dirty="0" err="1" smtClean="0"/>
              <a:t>Redevabilité</a:t>
            </a:r>
            <a:r>
              <a:rPr lang="fr-FR" dirty="0"/>
              <a:t/>
            </a:r>
            <a:br>
              <a:rPr lang="fr-FR" dirty="0"/>
            </a:br>
            <a:endParaRPr lang="fr-FR" dirty="0"/>
          </a:p>
        </p:txBody>
      </p:sp>
      <p:sp>
        <p:nvSpPr>
          <p:cNvPr id="3" name="Espace réservé du contenu 2"/>
          <p:cNvSpPr>
            <a:spLocks noGrp="1"/>
          </p:cNvSpPr>
          <p:nvPr>
            <p:ph idx="1"/>
          </p:nvPr>
        </p:nvSpPr>
        <p:spPr/>
        <p:txBody>
          <a:bodyPr>
            <a:normAutofit fontScale="70000" lnSpcReduction="20000"/>
          </a:bodyPr>
          <a:lstStyle/>
          <a:p>
            <a:pPr algn="just"/>
            <a:r>
              <a:rPr lang="fr-CA" dirty="0"/>
              <a:t>Les représentants de la société civile au sein du HCN sont redevables vis-à-vis des organisations qui les ont élus. Cette </a:t>
            </a:r>
            <a:r>
              <a:rPr lang="fr-CA" dirty="0" err="1"/>
              <a:t>redevabilité</a:t>
            </a:r>
            <a:r>
              <a:rPr lang="fr-CA" dirty="0"/>
              <a:t> est le devoir d’informer, de consulter, et de rendre compte</a:t>
            </a:r>
            <a:r>
              <a:rPr lang="fr-CA" dirty="0" smtClean="0"/>
              <a:t>.</a:t>
            </a:r>
            <a:endParaRPr lang="fr-FR" dirty="0" smtClean="0"/>
          </a:p>
          <a:p>
            <a:pPr algn="just"/>
            <a:endParaRPr lang="fr-FR" dirty="0"/>
          </a:p>
          <a:p>
            <a:pPr algn="just">
              <a:buNone/>
            </a:pPr>
            <a:r>
              <a:rPr lang="fr-FR" dirty="0" smtClean="0"/>
              <a:t>	</a:t>
            </a:r>
            <a:r>
              <a:rPr lang="fr-CA" dirty="0" smtClean="0"/>
              <a:t>Pour </a:t>
            </a:r>
            <a:r>
              <a:rPr lang="fr-CA" dirty="0"/>
              <a:t>ce faire, les représentants sont tenus d’informer leurs pairs au moins d’une manière </a:t>
            </a:r>
            <a:r>
              <a:rPr lang="fr-CA" dirty="0" err="1"/>
              <a:t>quadrimestrielle</a:t>
            </a:r>
            <a:r>
              <a:rPr lang="fr-CA" dirty="0"/>
              <a:t> (1 fois tous les 4 mois, à raison de 3 fois par an) par courriel ou par réunion de leurs activités ou décisions prises au sein du HCN. </a:t>
            </a:r>
            <a:endParaRPr lang="fr-FR" dirty="0" smtClean="0"/>
          </a:p>
          <a:p>
            <a:pPr algn="just"/>
            <a:endParaRPr lang="fr-FR" dirty="0"/>
          </a:p>
          <a:p>
            <a:pPr algn="just"/>
            <a:r>
              <a:rPr lang="fr-CA" dirty="0" smtClean="0"/>
              <a:t>Si </a:t>
            </a:r>
            <a:r>
              <a:rPr lang="fr-CA" dirty="0"/>
              <a:t>l’option de la réunion est choisie, un procès-verbal détaillant les opinions doit être réalisé. </a:t>
            </a:r>
            <a:endParaRPr lang="fr-CA" dirty="0" smtClean="0"/>
          </a:p>
          <a:p>
            <a:pPr algn="just">
              <a:buNone/>
            </a:pPr>
            <a:endParaRPr lang="fr-FR" dirty="0"/>
          </a:p>
          <a:p>
            <a:pPr algn="just"/>
            <a:r>
              <a:rPr lang="fr-CA" dirty="0"/>
              <a:t>Si l’option courriel est choisie, les représentants doivent opter et organiser une réunion annuelle avec leurs pairs.</a:t>
            </a:r>
            <a:endParaRPr lang="fr-FR" dirty="0"/>
          </a:p>
          <a:p>
            <a:pPr algn="just"/>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CA" b="1" dirty="0" err="1"/>
              <a:t>Redevabilité</a:t>
            </a:r>
            <a:r>
              <a:rPr lang="fr-FR" dirty="0"/>
              <a:t/>
            </a:r>
            <a:br>
              <a:rPr lang="fr-FR" dirty="0"/>
            </a:br>
            <a:r>
              <a:rPr lang="fr-FR" dirty="0" smtClean="0"/>
              <a:t>Suite</a:t>
            </a:r>
            <a:endParaRPr lang="fr-FR" dirty="0"/>
          </a:p>
        </p:txBody>
      </p:sp>
      <p:sp>
        <p:nvSpPr>
          <p:cNvPr id="3" name="Espace réservé du contenu 2"/>
          <p:cNvSpPr>
            <a:spLocks noGrp="1"/>
          </p:cNvSpPr>
          <p:nvPr>
            <p:ph idx="1"/>
          </p:nvPr>
        </p:nvSpPr>
        <p:spPr/>
        <p:txBody>
          <a:bodyPr>
            <a:normAutofit fontScale="77500" lnSpcReduction="20000"/>
          </a:bodyPr>
          <a:lstStyle/>
          <a:p>
            <a:pPr algn="just"/>
            <a:r>
              <a:rPr lang="fr-CA" dirty="0"/>
              <a:t>Par ailleurs, les représentants doivent consulter leurs pairs sur les périmètres du plan de travail et des termes de référence de l’Administrateur Indépendants. Ces consultations ont pour but de recenser les besoins en termes de gouvernance des industries extractives. Elles n’ont pas force de décision au risque d’alourdir le processus décisionnel du HCN qui appartient aux représentants</a:t>
            </a:r>
            <a:r>
              <a:rPr lang="fr-CA" dirty="0" smtClean="0"/>
              <a:t>. Toutefois</a:t>
            </a:r>
            <a:r>
              <a:rPr lang="fr-CA" dirty="0"/>
              <a:t>, ces consultations permettent aux représentants de mieux appréhender les enjeux de la société civile vis-à-vis de l’ITIE. Elles peuvent se faire par courriel ou courrier ou téléphone. Les représentants peuvent établir des fiches résumant les grandes lignes des consultations par entité et de les communiquer lors des comptes rendus </a:t>
            </a:r>
            <a:r>
              <a:rPr lang="fr-CA" dirty="0" err="1"/>
              <a:t>quadrimestriels</a:t>
            </a:r>
            <a:r>
              <a:rPr lang="fr-CA" dirty="0"/>
              <a:t>.</a:t>
            </a:r>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CA" b="1" dirty="0" smtClean="0"/>
              <a:t>5 - Indépendance</a:t>
            </a:r>
            <a:r>
              <a:rPr lang="fr-CA" b="1" dirty="0"/>
              <a:t> :</a:t>
            </a:r>
            <a:r>
              <a:rPr lang="fr-FR" dirty="0"/>
              <a:t/>
            </a:r>
            <a:br>
              <a:rPr lang="fr-FR" dirty="0"/>
            </a:br>
            <a:endParaRPr lang="fr-FR" dirty="0"/>
          </a:p>
        </p:txBody>
      </p:sp>
      <p:sp>
        <p:nvSpPr>
          <p:cNvPr id="3" name="Espace réservé du contenu 2"/>
          <p:cNvSpPr>
            <a:spLocks noGrp="1"/>
          </p:cNvSpPr>
          <p:nvPr>
            <p:ph idx="1"/>
          </p:nvPr>
        </p:nvSpPr>
        <p:spPr/>
        <p:txBody>
          <a:bodyPr>
            <a:normAutofit fontScale="70000" lnSpcReduction="20000"/>
          </a:bodyPr>
          <a:lstStyle/>
          <a:p>
            <a:r>
              <a:rPr lang="fr-CA" dirty="0"/>
              <a:t>La participation au HCN est gratuite. Pour protéger la crédibilité et l'indépendance des représentants, les représentants ne peuvent prétendre à aucune forme de rémunération dans leurs mandats de représentation. En effet, une rémunération liée à la participation au HCN provenant de fonds gouvernementaux présente un risque de conflit d’intérêt qui peut provoquer la réduction du débat public et amoindrir les activités de plaidoyer de la société civile dans le cadre de l’ITIE.</a:t>
            </a:r>
            <a:endParaRPr lang="fr-FR" dirty="0"/>
          </a:p>
          <a:p>
            <a:r>
              <a:rPr lang="fr-CA" dirty="0"/>
              <a:t>Toutefois, des indemnités ou </a:t>
            </a:r>
            <a:r>
              <a:rPr lang="fr-CA" dirty="0" err="1"/>
              <a:t>perdiem</a:t>
            </a:r>
            <a:r>
              <a:rPr lang="fr-CA" dirty="0"/>
              <a:t> de réunion HCN peuvent être perçus par les représentants mais ils doivent rester raisonnables et ne pourraient être assimilables quant à leur montant à des salaires pratiqués au Tchad. </a:t>
            </a:r>
            <a:endParaRPr lang="fr-FR" dirty="0"/>
          </a:p>
          <a:p>
            <a:r>
              <a:rPr lang="fr-CA" dirty="0"/>
              <a:t>Les indemnités perçus doivent également être communiqués et publiés lors des comptes rendus aux pairs.</a:t>
            </a:r>
            <a:endParaRPr lang="fr-FR"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Indépendance</a:t>
            </a:r>
            <a:br>
              <a:rPr lang="fr-FR" dirty="0" smtClean="0"/>
            </a:br>
            <a:r>
              <a:rPr lang="fr-FR" dirty="0" smtClean="0"/>
              <a:t>Suite</a:t>
            </a:r>
            <a:endParaRPr lang="fr-FR" dirty="0"/>
          </a:p>
        </p:txBody>
      </p:sp>
      <p:sp>
        <p:nvSpPr>
          <p:cNvPr id="3" name="Espace réservé du contenu 2"/>
          <p:cNvSpPr>
            <a:spLocks noGrp="1"/>
          </p:cNvSpPr>
          <p:nvPr>
            <p:ph idx="1"/>
          </p:nvPr>
        </p:nvSpPr>
        <p:spPr/>
        <p:txBody>
          <a:bodyPr>
            <a:normAutofit fontScale="77500" lnSpcReduction="20000"/>
          </a:bodyPr>
          <a:lstStyle/>
          <a:p>
            <a:pPr algn="just"/>
            <a:r>
              <a:rPr lang="fr-CA" dirty="0"/>
              <a:t>Dans le cadre de leurs propres activités en lien avec la gouvernance des industries extractives, les membres de la société civile sont encouragés à élaborer des plans d’actions budgétisés et de chercher des financements dans le but d’augmenter la compréhension de la population et le débat public.</a:t>
            </a:r>
            <a:endParaRPr lang="fr-FR" dirty="0"/>
          </a:p>
          <a:p>
            <a:pPr algn="just"/>
            <a:r>
              <a:rPr lang="fr-CA" dirty="0"/>
              <a:t>Quant au profil des représentants, les membres de la société civile sont invités à choisir des personnes n’ayant pas de lien direct avec le Gouvernement ou l’administration publique pour éviter toute forme de dépendance. Cette préconisation peut concerner le choix des représentants des syndicats. Il faut éviter tout amalgame entre fonctionnaire de l’État et membre de la société civile. </a:t>
            </a:r>
            <a:endParaRPr lang="fr-FR" dirty="0"/>
          </a:p>
          <a:p>
            <a:pPr algn="just"/>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CA" b="1" dirty="0" smtClean="0"/>
              <a:t>6 - Capacité</a:t>
            </a:r>
            <a:r>
              <a:rPr lang="fr-CA" b="1" dirty="0"/>
              <a:t> </a:t>
            </a:r>
            <a:r>
              <a:rPr lang="fr-FR" dirty="0"/>
              <a:t/>
            </a:r>
            <a:br>
              <a:rPr lang="fr-FR" dirty="0"/>
            </a:br>
            <a:endParaRPr lang="fr-FR" dirty="0"/>
          </a:p>
        </p:txBody>
      </p:sp>
      <p:sp>
        <p:nvSpPr>
          <p:cNvPr id="3" name="Espace réservé du contenu 2"/>
          <p:cNvSpPr>
            <a:spLocks noGrp="1"/>
          </p:cNvSpPr>
          <p:nvPr>
            <p:ph idx="1"/>
          </p:nvPr>
        </p:nvSpPr>
        <p:spPr/>
        <p:txBody>
          <a:bodyPr>
            <a:normAutofit fontScale="85000" lnSpcReduction="20000"/>
          </a:bodyPr>
          <a:lstStyle/>
          <a:p>
            <a:pPr algn="just"/>
            <a:r>
              <a:rPr lang="fr-CA" dirty="0"/>
              <a:t>Les membres de la société civile sont encouragés à choisir des représentants qui ont les capacités à débattre des questions liées à l’industrie extractive et qui sont autonomes</a:t>
            </a:r>
            <a:r>
              <a:rPr lang="fr-CA" dirty="0" smtClean="0"/>
              <a:t>.</a:t>
            </a:r>
          </a:p>
          <a:p>
            <a:pPr algn="just">
              <a:buNone/>
            </a:pPr>
            <a:endParaRPr lang="fr-FR" dirty="0"/>
          </a:p>
          <a:p>
            <a:pPr algn="just"/>
            <a:r>
              <a:rPr lang="fr-CA" dirty="0"/>
              <a:t>L’autonomie concerne la capacité à chercher et à trouver du financement ou du moins la capacité à développer des réseaux pour y parvenir</a:t>
            </a:r>
            <a:r>
              <a:rPr lang="fr-CA" dirty="0" smtClean="0"/>
              <a:t>.</a:t>
            </a:r>
            <a:endParaRPr lang="fr-FR" dirty="0" smtClean="0"/>
          </a:p>
          <a:p>
            <a:pPr algn="just"/>
            <a:endParaRPr lang="fr-FR" dirty="0"/>
          </a:p>
          <a:p>
            <a:pPr algn="just"/>
            <a:r>
              <a:rPr lang="fr-CA" dirty="0" smtClean="0"/>
              <a:t>Pour </a:t>
            </a:r>
            <a:r>
              <a:rPr lang="fr-CA" dirty="0"/>
              <a:t>ce faire, les candidats sont invités à partager à leurs pairs leur curriculum </a:t>
            </a:r>
            <a:r>
              <a:rPr lang="fr-CA" dirty="0" err="1"/>
              <a:t>vitaepour</a:t>
            </a:r>
            <a:r>
              <a:rPr lang="fr-CA" dirty="0"/>
              <a:t> mettre en valeur les plaidoyers réalisés ou les financements obtenus. </a:t>
            </a:r>
            <a:endParaRPr lang="fr-FR" dirty="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1181</Words>
  <Application>Microsoft Office PowerPoint</Application>
  <PresentationFormat>Affichage à l'écran (4:3)</PresentationFormat>
  <Paragraphs>70</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Terme de référence pour la désignation des membres issus de la société civile  </vt:lpstr>
      <vt:lpstr>I- Fondement de la participation de la société civile à l’ITIE </vt:lpstr>
      <vt:lpstr>2 - Rôle au sein du HCN  </vt:lpstr>
      <vt:lpstr>  3 - Cartographie  </vt:lpstr>
      <vt:lpstr>4 - Redevabilité </vt:lpstr>
      <vt:lpstr>Redevabilité Suite</vt:lpstr>
      <vt:lpstr>5 - Indépendance : </vt:lpstr>
      <vt:lpstr>Indépendance Suite</vt:lpstr>
      <vt:lpstr>6 - Capacité  </vt:lpstr>
      <vt:lpstr>7 - Alternance </vt:lpstr>
      <vt:lpstr>8 - Diversité </vt:lpstr>
      <vt:lpstr>9 - Méthode de sélection </vt:lpstr>
      <vt:lpstr>Invitation ouverte</vt:lpstr>
      <vt:lpstr>Les candidats et le choix des représentants suite</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Younous Azaki Taha</cp:lastModifiedBy>
  <cp:revision>12</cp:revision>
  <dcterms:created xsi:type="dcterms:W3CDTF">2018-04-19T11:12:03Z</dcterms:created>
  <dcterms:modified xsi:type="dcterms:W3CDTF">2018-04-27T09:49:27Z</dcterms:modified>
</cp:coreProperties>
</file>